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1" r:id="rId3"/>
    <p:sldId id="262" r:id="rId4"/>
    <p:sldId id="259" r:id="rId5"/>
    <p:sldId id="271" r:id="rId6"/>
    <p:sldId id="263" r:id="rId7"/>
    <p:sldId id="264" r:id="rId8"/>
    <p:sldId id="265" r:id="rId9"/>
    <p:sldId id="266" r:id="rId10"/>
    <p:sldId id="267" r:id="rId11"/>
    <p:sldId id="268" r:id="rId12"/>
    <p:sldId id="269" r:id="rId13"/>
    <p:sldId id="270" r:id="rId14"/>
    <p:sldId id="273" r:id="rId15"/>
    <p:sldId id="274" r:id="rId16"/>
    <p:sldId id="275" r:id="rId17"/>
    <p:sldId id="276" r:id="rId18"/>
    <p:sldId id="277" r:id="rId19"/>
    <p:sldId id="278" r:id="rId20"/>
    <p:sldId id="272" r:id="rId21"/>
    <p:sldId id="260"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22.10.2018</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22.10.2018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22.10.2018</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22.10.2018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22.10.2018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22.10.2018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22.10.2018</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22.10.2018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22.10.2018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22.10.2018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22.10.2018</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22.10.2018</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endParaRPr lang="ru-RU" sz="2800" i="1" dirty="0"/>
          </a:p>
        </p:txBody>
      </p:sp>
      <p:sp>
        <p:nvSpPr>
          <p:cNvPr id="4" name="Содержимое 3"/>
          <p:cNvSpPr>
            <a:spLocks noGrp="1"/>
          </p:cNvSpPr>
          <p:nvPr>
            <p:ph sz="half" idx="2"/>
          </p:nvPr>
        </p:nvSpPr>
        <p:spPr/>
        <p:txBody>
          <a:bodyPr>
            <a:normAutofit/>
          </a:bodyPr>
          <a:lstStyle/>
          <a:p>
            <a:pPr>
              <a:buNone/>
            </a:pPr>
            <a:r>
              <a:rPr lang="ru-RU" dirty="0" smtClean="0"/>
              <a:t> </a:t>
            </a:r>
          </a:p>
          <a:p>
            <a:pPr algn="ctr">
              <a:buNone/>
            </a:pPr>
            <a:r>
              <a:rPr lang="ru-RU" sz="3300" b="1" i="1" dirty="0" smtClean="0">
                <a:solidFill>
                  <a:srgbClr val="0070C0"/>
                </a:solidFill>
              </a:rPr>
              <a:t>«Темперамент и выбор </a:t>
            </a:r>
            <a:r>
              <a:rPr lang="ru-RU" sz="3300" b="1" i="1" smtClean="0">
                <a:solidFill>
                  <a:srgbClr val="0070C0"/>
                </a:solidFill>
              </a:rPr>
              <a:t>профес</a:t>
            </a:r>
            <a:r>
              <a:rPr lang="ru-RU" sz="2400" b="1" smtClean="0"/>
              <a:t> </a:t>
            </a:r>
            <a:endParaRPr lang="ru-RU" sz="2400" b="1" dirty="0"/>
          </a:p>
        </p:txBody>
      </p:sp>
      <p:pic>
        <p:nvPicPr>
          <p:cNvPr id="1026" name="Picture 2"/>
          <p:cNvPicPr>
            <a:picLocks noGrp="1" noChangeAspect="1" noChangeArrowheads="1"/>
          </p:cNvPicPr>
          <p:nvPr>
            <p:ph sz="half" idx="1"/>
          </p:nvPr>
        </p:nvPicPr>
        <p:blipFill>
          <a:blip r:embed="rId2"/>
          <a:srcRect/>
          <a:stretch>
            <a:fillRect/>
          </a:stretch>
        </p:blipFill>
        <p:spPr bwMode="auto">
          <a:xfrm>
            <a:off x="51188" y="2357430"/>
            <a:ext cx="3927087" cy="32147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751506"/>
          </a:xfrm>
        </p:spPr>
        <p:txBody>
          <a:bodyPr/>
          <a:lstStyle/>
          <a:p>
            <a:pPr algn="ctr"/>
            <a:r>
              <a:rPr lang="ru-RU" dirty="0" smtClean="0"/>
              <a:t>Введение</a:t>
            </a:r>
            <a:endParaRPr lang="ru-RU" dirty="0"/>
          </a:p>
        </p:txBody>
      </p:sp>
      <p:sp>
        <p:nvSpPr>
          <p:cNvPr id="3" name="Содержимое 2"/>
          <p:cNvSpPr>
            <a:spLocks noGrp="1"/>
          </p:cNvSpPr>
          <p:nvPr>
            <p:ph idx="1"/>
          </p:nvPr>
        </p:nvSpPr>
        <p:spPr>
          <a:xfrm>
            <a:off x="500034" y="1142984"/>
            <a:ext cx="7239000" cy="5072098"/>
          </a:xfrm>
        </p:spPr>
        <p:txBody>
          <a:bodyPr>
            <a:noAutofit/>
          </a:bodyPr>
          <a:lstStyle/>
          <a:p>
            <a:pPr>
              <a:buNone/>
            </a:pPr>
            <a:r>
              <a:rPr lang="ru-RU" sz="1800" dirty="0" smtClean="0"/>
              <a:t>       День клонился к концу. Улицы Афин постепенно пустели. На старой площади, на самом краю широкой каменной лестницы, сидел за маленьким столиком старый человек и вырезал надписи на шлифованных сердоликовых печатях. На них он писал имена заказчиков красивой вязью, с искусным росчерком, наносил рисунок. Это был резчик печатей.</a:t>
            </a:r>
          </a:p>
          <a:p>
            <a:pPr>
              <a:buNone/>
            </a:pPr>
            <a:r>
              <a:rPr lang="ru-RU" sz="1800" dirty="0" smtClean="0"/>
              <a:t>    Вот уже и последний штрих. Медленно поднявшись, он полюбовался в лучах заходящего солнца на свой труд. Затем приложил печать к сургучу и увидел чёткий оттиск. "Да, это хороший </a:t>
            </a:r>
            <a:r>
              <a:rPr lang="ru-RU" sz="1800" dirty="0" err="1" smtClean="0"/>
              <a:t>character</a:t>
            </a:r>
            <a:r>
              <a:rPr lang="ru-RU" sz="1800" dirty="0" smtClean="0"/>
              <a:t>", - подумал он. Но тут что-то опечалило его. Со вздохом мастер взглянул на другой оттиск. Это была неудачная работа, и он это знал. "Ну а это плохой </a:t>
            </a:r>
            <a:r>
              <a:rPr lang="ru-RU" sz="1800" dirty="0" err="1" smtClean="0"/>
              <a:t>character</a:t>
            </a:r>
            <a:r>
              <a:rPr lang="ru-RU" sz="1800" dirty="0" smtClean="0"/>
              <a:t>, - сказал он. - Но завтра я обязательно всё исправлю!" Так, разговаривая сам с собой, он отправился домой.</a:t>
            </a:r>
          </a:p>
          <a:p>
            <a:pPr>
              <a:buNone/>
            </a:pPr>
            <a:r>
              <a:rPr lang="ru-RU" sz="1800" dirty="0" smtClean="0"/>
              <a:t>       Как вы уже догадались, слово "характер" произошло от греческого "</a:t>
            </a:r>
            <a:r>
              <a:rPr lang="ru-RU" sz="1800" dirty="0" err="1" smtClean="0"/>
              <a:t>character</a:t>
            </a:r>
            <a:r>
              <a:rPr lang="ru-RU" sz="1800" dirty="0" smtClean="0"/>
              <a:t>" и означает "печать", "чеканка".</a:t>
            </a:r>
            <a:endParaRPr lang="ru-RU"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428604"/>
            <a:ext cx="7072362" cy="6001643"/>
          </a:xfrm>
          <a:prstGeom prst="rect">
            <a:avLst/>
          </a:prstGeom>
        </p:spPr>
        <p:txBody>
          <a:bodyPr wrap="square">
            <a:spAutoFit/>
          </a:bodyPr>
          <a:lstStyle/>
          <a:p>
            <a:r>
              <a:rPr lang="ru-RU" sz="1600" dirty="0" smtClean="0"/>
              <a:t>Каждый торговец или чиновник, в былые времена, должен был иметь печать, которая отображала бы его статус, ремесло и фамильное имя. Чтобы любой, увидев печать, мог понять, какой человек стоит за ней.</a:t>
            </a:r>
          </a:p>
          <a:p>
            <a:endParaRPr lang="ru-RU" sz="1600" dirty="0" smtClean="0"/>
          </a:p>
          <a:p>
            <a:r>
              <a:rPr lang="ru-RU" sz="1600" dirty="0" smtClean="0"/>
              <a:t>Изначально, для изготовления печати брали основу с ровной поверхностью. Этот материал имел какую-то особенность, т.е. был деревом, камнем, металлом. Но главное значение было не в материале (у каждого из них были преимущества и недостатки), а в том узоре, гербе или надписи, которые были нанесены. Поэтому мастер тщательно вырезал все линии.</a:t>
            </a:r>
          </a:p>
          <a:p>
            <a:endParaRPr lang="ru-RU" sz="1600" dirty="0" smtClean="0"/>
          </a:p>
          <a:p>
            <a:r>
              <a:rPr lang="ru-RU" sz="1600" dirty="0" smtClean="0"/>
              <a:t>Хорошей печать называли в том случае, если линии были плавными, пропорциональными, если во всём рисунке была целостность и гармония.</a:t>
            </a:r>
          </a:p>
          <a:p>
            <a:endParaRPr lang="ru-RU" sz="1600" dirty="0" smtClean="0"/>
          </a:p>
          <a:p>
            <a:r>
              <a:rPr lang="ru-RU" sz="1600" dirty="0" smtClean="0"/>
              <a:t>Плохая печать отличалась неровностью линий, несоответствием деталей и резкими, бросающимися в глаза неточностями.</a:t>
            </a:r>
          </a:p>
          <a:p>
            <a:endParaRPr lang="ru-RU" sz="1600" dirty="0" smtClean="0"/>
          </a:p>
          <a:p>
            <a:r>
              <a:rPr lang="ru-RU" sz="1600" dirty="0" smtClean="0"/>
              <a:t>Можно провести параллель и сказать, что </a:t>
            </a:r>
            <a:r>
              <a:rPr lang="ru-RU" sz="1600" b="1" u="sng" dirty="0" smtClean="0"/>
              <a:t>характер</a:t>
            </a:r>
            <a:r>
              <a:rPr lang="ru-RU" sz="1600" dirty="0" smtClean="0"/>
              <a:t> – это наш определённый рисунок. Соприкасаясь с жизнью людей, мы оставляем индивидуальный след, оттиск, как от печати.</a:t>
            </a:r>
          </a:p>
          <a:p>
            <a:endParaRPr lang="ru-RU" sz="1600" dirty="0" smtClean="0"/>
          </a:p>
          <a:p>
            <a:r>
              <a:rPr lang="ru-RU" sz="1600" dirty="0" smtClean="0"/>
              <a:t>Хотя </a:t>
            </a:r>
            <a:r>
              <a:rPr lang="ru-RU" sz="1600" b="1" u="sng" dirty="0" smtClean="0"/>
              <a:t>характер и темперамент </a:t>
            </a:r>
            <a:r>
              <a:rPr lang="ru-RU" sz="1600" dirty="0" smtClean="0"/>
              <a:t>не одно и тоже, чёткой границы между ними не проводится.</a:t>
            </a:r>
            <a:endParaRPr lang="ru-RU"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История развития учения о темпераменте</a:t>
            </a:r>
            <a:endParaRPr lang="ru-RU" dirty="0"/>
          </a:p>
        </p:txBody>
      </p:sp>
      <p:sp>
        <p:nvSpPr>
          <p:cNvPr id="3" name="Содержимое 2"/>
          <p:cNvSpPr>
            <a:spLocks noGrp="1"/>
          </p:cNvSpPr>
          <p:nvPr>
            <p:ph idx="1"/>
          </p:nvPr>
        </p:nvSpPr>
        <p:spPr/>
        <p:txBody>
          <a:bodyPr>
            <a:normAutofit fontScale="85000" lnSpcReduction="20000"/>
          </a:bodyPr>
          <a:lstStyle/>
          <a:p>
            <a:r>
              <a:rPr lang="ru-RU" dirty="0" smtClean="0"/>
              <a:t>Учение о темпераменте имеет свою историю. Еще в древние времена ученые обратили внимание на различия между людьми. Так, греческий Пикара Гиппократ (</a:t>
            </a:r>
            <a:r>
              <a:rPr lang="ru-RU" dirty="0" err="1" smtClean="0"/>
              <a:t>ок</a:t>
            </a:r>
            <a:r>
              <a:rPr lang="ru-RU" dirty="0" smtClean="0"/>
              <a:t>. 460 - </a:t>
            </a:r>
            <a:r>
              <a:rPr lang="ru-RU" dirty="0" err="1" smtClean="0"/>
              <a:t>ок</a:t>
            </a:r>
            <a:r>
              <a:rPr lang="ru-RU" dirty="0" smtClean="0"/>
              <a:t>. 377 до н.э.) сделал первую попытку выяснить, чем предопределяются индивидуальные различия в поведении людей. Он и его последователь Гален пришли к выводу, что эти различия определяет разное соотношение основных видов жидкости в организме человека. Если преобладает кровь (лат. </a:t>
            </a:r>
            <a:r>
              <a:rPr lang="ru-RU" dirty="0" err="1" smtClean="0"/>
              <a:t>sanguis</a:t>
            </a:r>
            <a:r>
              <a:rPr lang="ru-RU" dirty="0" smtClean="0"/>
              <a:t>) - человек ведет себя как сангвиник, если слизь (гр. </a:t>
            </a:r>
            <a:r>
              <a:rPr lang="ru-RU" dirty="0" err="1" smtClean="0"/>
              <a:t>phlegma</a:t>
            </a:r>
            <a:r>
              <a:rPr lang="ru-RU" dirty="0" smtClean="0"/>
              <a:t>) - флегматик, если желтая желчь (гр. </a:t>
            </a:r>
            <a:r>
              <a:rPr lang="ru-RU" dirty="0" err="1" smtClean="0"/>
              <a:t>choie</a:t>
            </a:r>
            <a:r>
              <a:rPr lang="ru-RU" dirty="0" smtClean="0"/>
              <a:t>) - холерик, черная желчь (гр. </a:t>
            </a:r>
            <a:r>
              <a:rPr lang="ru-RU" dirty="0" err="1" smtClean="0"/>
              <a:t>melania</a:t>
            </a:r>
            <a:r>
              <a:rPr lang="ru-RU" dirty="0" smtClean="0"/>
              <a:t> </a:t>
            </a:r>
            <a:r>
              <a:rPr lang="ru-RU" dirty="0" err="1" smtClean="0"/>
              <a:t>choie</a:t>
            </a:r>
            <a:r>
              <a:rPr lang="ru-RU" dirty="0" smtClean="0"/>
              <a:t>) - меланхолики. Оптимальное соотношение этих жидкостей определяет здоровье, тогда как непропорционально является источником различных заболеваний.</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Изображение 031"/>
          <p:cNvPicPr>
            <a:picLocks noChangeAspect="1" noChangeArrowheads="1"/>
          </p:cNvPicPr>
          <p:nvPr/>
        </p:nvPicPr>
        <p:blipFill>
          <a:blip r:embed="rId2">
            <a:lum bright="24000" contrast="36000"/>
            <a:grayscl/>
          </a:blip>
          <a:srcRect l="4579" t="3062" r="2303" b="2977"/>
          <a:stretch>
            <a:fillRect/>
          </a:stretch>
        </p:blipFill>
        <p:spPr bwMode="auto">
          <a:xfrm>
            <a:off x="457200" y="0"/>
            <a:ext cx="8077200" cy="6726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751506"/>
          </a:xfrm>
        </p:spPr>
        <p:txBody>
          <a:bodyPr/>
          <a:lstStyle/>
          <a:p>
            <a:pPr algn="ctr"/>
            <a:r>
              <a:rPr lang="ru-RU" dirty="0" smtClean="0"/>
              <a:t>Холерик </a:t>
            </a:r>
          </a:p>
        </p:txBody>
      </p:sp>
      <p:sp>
        <p:nvSpPr>
          <p:cNvPr id="3" name="Содержимое 2"/>
          <p:cNvSpPr>
            <a:spLocks noGrp="1"/>
          </p:cNvSpPr>
          <p:nvPr>
            <p:ph idx="1"/>
          </p:nvPr>
        </p:nvSpPr>
        <p:spPr/>
        <p:txBody>
          <a:bodyPr>
            <a:normAutofit fontScale="70000" lnSpcReduction="20000"/>
          </a:bodyPr>
          <a:lstStyle/>
          <a:p>
            <a:pPr>
              <a:buNone/>
            </a:pPr>
            <a:endParaRPr lang="ru-RU" dirty="0" smtClean="0"/>
          </a:p>
          <a:p>
            <a:endParaRPr lang="ru-RU" dirty="0" smtClean="0"/>
          </a:p>
          <a:p>
            <a:pPr>
              <a:buNone/>
            </a:pPr>
            <a:r>
              <a:rPr lang="ru-RU" dirty="0" smtClean="0"/>
              <a:t>      Холерик чувствует азарт, встречаясь с трудностями. Он любит риск и активное времяпрепровождение. Временами склонен переоценивать свои возможности. Энергичен, но не всегда способен довести дело до конца. В общении проявляется импульсивность, эмоциональность, открытость и прямолинейность, иногда агрессивность. У холерика очень широкий круг общения и контактов, но отношения с большей частью окружения довольно поверхностные. В компаниях холерик часто играет роль лидера или заводилы. Речь холерика отличается быстротой, иногда сбивчивостью, всегда эмоционально окрашена, подкрепляется яркой жестикуляцией и мимикой. Холерик стремится к новому и быстро устает от однообразной деятельности, неусидчив. Быстро принимает решения, однако нередко сожалеет о них и пересматривает свою позицию. Работоспособность сильно зависит от настроения, которое вообще часто меняется.</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751506"/>
          </a:xfrm>
        </p:spPr>
        <p:txBody>
          <a:bodyPr/>
          <a:lstStyle/>
          <a:p>
            <a:pPr algn="ctr"/>
            <a:r>
              <a:rPr lang="ru-RU" dirty="0" smtClean="0"/>
              <a:t>Профессии для холерика</a:t>
            </a:r>
            <a:endParaRPr lang="ru-RU" dirty="0"/>
          </a:p>
        </p:txBody>
      </p:sp>
      <p:sp>
        <p:nvSpPr>
          <p:cNvPr id="3" name="Содержимое 2"/>
          <p:cNvSpPr>
            <a:spLocks noGrp="1"/>
          </p:cNvSpPr>
          <p:nvPr>
            <p:ph idx="1"/>
          </p:nvPr>
        </p:nvSpPr>
        <p:spPr/>
        <p:txBody>
          <a:bodyPr>
            <a:normAutofit fontScale="62500" lnSpcReduction="20000"/>
          </a:bodyPr>
          <a:lstStyle/>
          <a:p>
            <a:pPr>
              <a:buNone/>
            </a:pPr>
            <a:r>
              <a:rPr lang="ru-RU" dirty="0" smtClean="0"/>
              <a:t>       Холерики добиваются больших успехов в тех профессиях, где значим человеческий фактор, где важно уметь устанавливать контакты и располагать к себе. Холерик легко включается в новую для себя деятельность, быстро приспосабливается к переменам. И, наоборот, с трудом переносит однообразную монотонную деятельность, быстро уставая от нее. Холерику трудно дается необходимость досконального изучения какого-то предмета или оттачивания нужного навыка. Для поддержания работоспособности на высоком уровне ему требуется постоянное эмоциональное подкрепление, поддержание интереса к работе, новые идеи. Высокая устойчивость к стрессам позволяет холерикам быть хорошими руководителями. </a:t>
            </a:r>
          </a:p>
          <a:p>
            <a:pPr>
              <a:buNone/>
            </a:pPr>
            <a:r>
              <a:rPr lang="ru-RU" dirty="0" smtClean="0"/>
              <a:t>        Подойдут холерику профессии репортера, ведущего радио и телевидения, режиссера, менеджера по продажам, специалиста по PR, гида-переводчика, дизайнера, рекламного и страхового агента и, безусловно, ряд других. Из холериков часто получаются хорошие предприниматели, бизнесмены. Холерик может быть успешным в широком круге профессий, если его деятельность будет выстроена по проектному типу (специалист берется за определенную задачу, решает ее от начала до конца, и потом берется уже за совершенно новую задачу). </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80068"/>
          </a:xfrm>
        </p:spPr>
        <p:txBody>
          <a:bodyPr/>
          <a:lstStyle/>
          <a:p>
            <a:pPr algn="ctr"/>
            <a:r>
              <a:rPr lang="ru-RU" dirty="0" smtClean="0"/>
              <a:t>Меланхолик</a:t>
            </a:r>
          </a:p>
        </p:txBody>
      </p:sp>
      <p:sp>
        <p:nvSpPr>
          <p:cNvPr id="3" name="Содержимое 2"/>
          <p:cNvSpPr>
            <a:spLocks noGrp="1"/>
          </p:cNvSpPr>
          <p:nvPr>
            <p:ph idx="1"/>
          </p:nvPr>
        </p:nvSpPr>
        <p:spPr/>
        <p:txBody>
          <a:bodyPr>
            <a:normAutofit fontScale="85000" lnSpcReduction="20000"/>
          </a:bodyPr>
          <a:lstStyle/>
          <a:p>
            <a:pPr>
              <a:buNone/>
            </a:pPr>
            <a:endParaRPr lang="ru-RU" dirty="0" smtClean="0"/>
          </a:p>
          <a:p>
            <a:endParaRPr lang="ru-RU" dirty="0" smtClean="0"/>
          </a:p>
          <a:p>
            <a:pPr>
              <a:buNone/>
            </a:pPr>
            <a:r>
              <a:rPr lang="ru-RU" dirty="0" smtClean="0"/>
              <a:t>       Меланхолик чувствителен, раним, бывает тревожен. Однако его переживания не особенно заметны внешне: в коллективе меланхолик обычно достаточно замкнут. Круг его общения узок, однако отношения с людьми складываются у него прочные и глубокие. Спокойно переносит меланхолик и одиночество. Он быстро устает от общения, особенно с малознакомыми людьми, при этом в общении он тактичен, внимателен, наблюдателен. Меланхолику важна поддержка и одобрение, он с трудом переносит неудачи и болезненно воспринимает критику. В деятельности способен проявлять тщательность, исполнительность, быть очень внимательным к деталям.</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822944"/>
          </a:xfrm>
        </p:spPr>
        <p:txBody>
          <a:bodyPr>
            <a:normAutofit fontScale="90000"/>
          </a:bodyPr>
          <a:lstStyle/>
          <a:p>
            <a:r>
              <a:rPr lang="ru-RU" dirty="0" smtClean="0"/>
              <a:t>Профессии для меланхолика</a:t>
            </a:r>
            <a:endParaRPr lang="ru-RU" dirty="0"/>
          </a:p>
        </p:txBody>
      </p:sp>
      <p:sp>
        <p:nvSpPr>
          <p:cNvPr id="3" name="Содержимое 2"/>
          <p:cNvSpPr>
            <a:spLocks noGrp="1"/>
          </p:cNvSpPr>
          <p:nvPr>
            <p:ph idx="1"/>
          </p:nvPr>
        </p:nvSpPr>
        <p:spPr>
          <a:xfrm>
            <a:off x="457200" y="1357298"/>
            <a:ext cx="7239000" cy="4786346"/>
          </a:xfrm>
        </p:spPr>
        <p:txBody>
          <a:bodyPr>
            <a:noAutofit/>
          </a:bodyPr>
          <a:lstStyle/>
          <a:p>
            <a:pPr>
              <a:buNone/>
            </a:pPr>
            <a:r>
              <a:rPr lang="ru-RU" sz="1600" dirty="0" smtClean="0"/>
              <a:t>         Меланхолики успешны в деятельности, требующей внимания к деталям и наблюдательности, но не связанной с большим количеством общения. Предметом труда меланхолика может стать техника, информация, художественные образы. </a:t>
            </a:r>
          </a:p>
          <a:p>
            <a:pPr>
              <a:buNone/>
            </a:pPr>
            <a:r>
              <a:rPr lang="ru-RU" sz="1600" dirty="0" smtClean="0"/>
              <a:t>        Меланхолик может состояться и как писатель, художник или кинокритик, и как программист, бухгалтер или архитектор. Много меланхоликов среди талантливых ученых. Меланхолики нелегко переносят деятельность, где часты форс-мажоры и различные перемены, малейший стресс может сильно повредить их работоспособности. </a:t>
            </a:r>
          </a:p>
          <a:p>
            <a:pPr>
              <a:buNone/>
            </a:pPr>
            <a:r>
              <a:rPr lang="ru-RU" sz="1600" dirty="0" smtClean="0"/>
              <a:t>        Меланхолику подойдут профессии аудитора, аналитика, программиста, литературного редактора и, безусловно, ряд других. К примеру, из меланхолика может получиться отличный психолог, если он посвятит себя не групповым тренингам и обучению персонала, а индивидуальным консультациям, исследовательской и диагностической работе. Ему стоит выбирать профессии, эффективность деятельности которых оценивается не по количественным, а прежде всего по качественным показателям. Профессия меланхолика может внешне восприниматься как монотонная, но важно, чтобы она давала постоянную пищу его интеллектуальным и творческим способностям.</a:t>
            </a:r>
            <a:endParaRPr lang="ru-RU"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80068"/>
          </a:xfrm>
        </p:spPr>
        <p:txBody>
          <a:bodyPr/>
          <a:lstStyle/>
          <a:p>
            <a:pPr algn="ctr"/>
            <a:r>
              <a:rPr lang="ru-RU" dirty="0" smtClean="0"/>
              <a:t>Сангвиник</a:t>
            </a:r>
            <a:endParaRPr lang="ru-RU" dirty="0"/>
          </a:p>
        </p:txBody>
      </p:sp>
      <p:sp>
        <p:nvSpPr>
          <p:cNvPr id="3" name="Содержимое 2"/>
          <p:cNvSpPr>
            <a:spLocks noGrp="1"/>
          </p:cNvSpPr>
          <p:nvPr>
            <p:ph idx="1"/>
          </p:nvPr>
        </p:nvSpPr>
        <p:spPr/>
        <p:txBody>
          <a:bodyPr>
            <a:normAutofit fontScale="77500" lnSpcReduction="20000"/>
          </a:bodyPr>
          <a:lstStyle/>
          <a:p>
            <a:pPr>
              <a:buNone/>
            </a:pPr>
            <a:r>
              <a:rPr lang="ru-RU" dirty="0" smtClean="0"/>
              <a:t>       Сангвиник воспринимается в коллективе как активный, жизнерадостный и доброжелательный человек. Он отличается уравновешенностью; можно сказать, что он беспокоен внешне, но спокоен внутри. Его характеризует высокая работоспособность, умение долго сосредоточиваться на задаче и легкая переключаемость с одной задачи на другую, при этом – склонность к некоторой поверхностности. В общении сангвиник открыт, его речь выразительна, он хорошо сдерживает эмоции, настроен обычно добродушно и оптимистично. Сангвиник общителен, у него обычно широкий круг контактов и несколько близких друзей, он легко устанавливает новые контакты. Для сангвиника характерна стабильная самооценка, которая может быть адекватной или слегка завышенной. Сангвиники обычно обладают хорошими организаторскими способностями.</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751506"/>
          </a:xfrm>
        </p:spPr>
        <p:txBody>
          <a:bodyPr>
            <a:normAutofit fontScale="90000"/>
          </a:bodyPr>
          <a:lstStyle/>
          <a:p>
            <a:pPr algn="ctr"/>
            <a:r>
              <a:rPr lang="ru-RU" dirty="0" smtClean="0"/>
              <a:t>Профессии для сангвиника</a:t>
            </a:r>
            <a:endParaRPr lang="ru-RU" dirty="0"/>
          </a:p>
        </p:txBody>
      </p:sp>
      <p:sp>
        <p:nvSpPr>
          <p:cNvPr id="3" name="Содержимое 2"/>
          <p:cNvSpPr>
            <a:spLocks noGrp="1"/>
          </p:cNvSpPr>
          <p:nvPr>
            <p:ph idx="1"/>
          </p:nvPr>
        </p:nvSpPr>
        <p:spPr/>
        <p:txBody>
          <a:bodyPr>
            <a:normAutofit fontScale="55000" lnSpcReduction="20000"/>
          </a:bodyPr>
          <a:lstStyle/>
          <a:p>
            <a:pPr>
              <a:buNone/>
            </a:pPr>
            <a:r>
              <a:rPr lang="ru-RU" dirty="0" smtClean="0"/>
              <a:t>           Стабильная работоспособность, практически не зависящая ни от внешних, ни от внутренних факторов, позволяет сангвиникам успешно реализоваться во многих профессиях, где используется как физический, так и умственный труд. Коммуникативные навыки помогают в профессиях сферы услуг, позволяют стать хорошим руководителем. Сангвиники легко адаптируются к любому графику работы, с готовностью принимают любые нововведения в деятельности.</a:t>
            </a:r>
          </a:p>
          <a:p>
            <a:pPr>
              <a:buNone/>
            </a:pPr>
            <a:r>
              <a:rPr lang="ru-RU" dirty="0" smtClean="0"/>
              <a:t>        Подойдут сангвинику профессии педагога, администратора, журналиста, продавца, официанта, экономиста, технолога, адвоката, менеджера по персоналу и, безусловно, ряд других. Работа, требующая повышенного внимания к деталям и постоянной сосредоточенности (диспетчер, ювелир, токарь и т. п.), хоть и доступна для сангвиника, но будет ему, вероятнее всего, неинтересна. Сангвиники обычно становятся хорошими руководителями в самых разных сферах.</a:t>
            </a:r>
          </a:p>
          <a:p>
            <a:pPr>
              <a:buNone/>
            </a:pPr>
            <a:r>
              <a:rPr lang="ru-RU" dirty="0" smtClean="0"/>
              <a:t>         Образом профессии, наименее подходящей сангвинику, может быть, например, профессия делопроизводителя или радиомонтажника. Сангвинику будет не так просто работать в ситуации, когда нет четко сформулированных задач и правил деятельности, когда необходима большая доля творчества и инициативы. </a:t>
            </a:r>
          </a:p>
          <a:p>
            <a:pPr>
              <a:buNone/>
            </a:pPr>
            <a:r>
              <a:rPr lang="ru-RU" dirty="0" smtClean="0"/>
              <a:t>         В целом этот тип темперамента наиболее универсален с точки зрения выбора профессии – сангвиник может найти себя практически в любой деятельности, в соответствии со своими интересами, способностями, полученными навыками.</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80068"/>
          </a:xfrm>
        </p:spPr>
        <p:txBody>
          <a:bodyPr/>
          <a:lstStyle/>
          <a:p>
            <a:pPr algn="ctr"/>
            <a:r>
              <a:rPr lang="ru-RU" dirty="0" smtClean="0"/>
              <a:t>Флегматик</a:t>
            </a:r>
          </a:p>
        </p:txBody>
      </p:sp>
      <p:sp>
        <p:nvSpPr>
          <p:cNvPr id="3" name="Содержимое 2"/>
          <p:cNvSpPr>
            <a:spLocks noGrp="1"/>
          </p:cNvSpPr>
          <p:nvPr>
            <p:ph idx="1"/>
          </p:nvPr>
        </p:nvSpPr>
        <p:spPr/>
        <p:txBody>
          <a:bodyPr>
            <a:normAutofit fontScale="77500" lnSpcReduction="20000"/>
          </a:bodyPr>
          <a:lstStyle/>
          <a:p>
            <a:endParaRPr lang="ru-RU" dirty="0" smtClean="0"/>
          </a:p>
          <a:p>
            <a:pPr>
              <a:buNone/>
            </a:pPr>
            <a:r>
              <a:rPr lang="ru-RU" dirty="0" smtClean="0"/>
              <a:t>       Это самый стабильный тип нервной системы. Типичный флегматик отличается уравновешенностью, </a:t>
            </a:r>
            <a:r>
              <a:rPr lang="ru-RU" dirty="0" err="1" smtClean="0"/>
              <a:t>стрессоустойчивостью</a:t>
            </a:r>
            <a:r>
              <a:rPr lang="ru-RU" dirty="0" smtClean="0"/>
              <a:t>, низкой эмоциональностью. Его характеризует медленный темп речи, движений и деятельности. Однако знакомую деятельность флегматик выполняет в среднем темпе и с высокой точностью. В общении флегматик – это уравновешенный, спокойный, немногословный, рассудительный человек, потребность в общении у флегматика невысока, круг контактов обычно довольно узкий. Флегматик обычно долго колеблется в выборе решений, но, раз приняв решение, методично следует своему выбору. Для флегматика важна привычная и спокойная обстановка, порядок во всем, он очень устает от суеты и форс-мажоров. Флегматик постоянен в своих интересах и в отношениях. Умеет доводить начатое до конца, притом что включаться в работу может довольно долго.</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822944"/>
          </a:xfrm>
        </p:spPr>
        <p:txBody>
          <a:bodyPr>
            <a:normAutofit fontScale="90000"/>
          </a:bodyPr>
          <a:lstStyle/>
          <a:p>
            <a:pPr algn="ctr"/>
            <a:r>
              <a:rPr lang="ru-RU" dirty="0" smtClean="0"/>
              <a:t>Профессии для флегматика</a:t>
            </a:r>
            <a:endParaRPr lang="ru-RU" dirty="0"/>
          </a:p>
        </p:txBody>
      </p:sp>
      <p:sp>
        <p:nvSpPr>
          <p:cNvPr id="3" name="Содержимое 2"/>
          <p:cNvSpPr>
            <a:spLocks noGrp="1"/>
          </p:cNvSpPr>
          <p:nvPr>
            <p:ph idx="1"/>
          </p:nvPr>
        </p:nvSpPr>
        <p:spPr/>
        <p:txBody>
          <a:bodyPr>
            <a:normAutofit/>
          </a:bodyPr>
          <a:lstStyle/>
          <a:p>
            <a:pPr>
              <a:buNone/>
            </a:pPr>
            <a:r>
              <a:rPr lang="ru-RU" sz="1400" dirty="0" smtClean="0"/>
              <a:t>          Флегматик – рекордсмен по работоспособности, он как никто другой может долго и качественно выполнять любую монотонную работу, работу, требующую тщательности. Невозмутимость флегматика полезна во всех сферах деятельности, где требуется хладнокровно проанализировать ситуацию и принять решение. Флегматик незаменим в производстве, администрировании и везде, где требуется поддерживать процессы в стабильном состоянии.</a:t>
            </a:r>
          </a:p>
          <a:p>
            <a:pPr>
              <a:buNone/>
            </a:pPr>
            <a:r>
              <a:rPr lang="ru-RU" sz="1400" dirty="0" smtClean="0"/>
              <a:t>        Флегматику хорошо подойдут профессии диспетчера, лаборанта, агронома, инженера, ветеринара, системного администратора, ювелира, корректора, оператора баз данных и, безусловно, ряд других занятий. Несмотря на низкую общительность флегматика, ему вовсе не противопоказаны профессии, связанные с общением, лишь бы это не были профессии, где требуется его активная роль (например, менеджер по продажам), – врачом, системным администратором, бухгалтером и т. п. флегматик может быть вполне успешно.</a:t>
            </a:r>
          </a:p>
          <a:p>
            <a:pPr>
              <a:buNone/>
            </a:pPr>
            <a:r>
              <a:rPr lang="ru-RU" sz="1400" dirty="0" smtClean="0"/>
              <a:t>         Флегматику хорошо подойдут профессии диспетчера, лаборанта, агронома, инженера, ветеринара, системного администратора, ювелира, корректора, оператора баз данных и, безусловно, ряд других занятий. Несмотря на низкую общительность флегматика, ему вовсе не противопоказаны профессии, связанные с общением, лишь бы это не были профессии, где требуется его активная роль (например, менеджер по продажам), – врачом, системным администратором, бухгалтером и т. п. флегматик может быть вполне успешно.</a:t>
            </a:r>
            <a:endParaRPr lang="ru-RU" sz="1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80068"/>
          </a:xfrm>
        </p:spPr>
        <p:txBody>
          <a:bodyPr/>
          <a:lstStyle/>
          <a:p>
            <a:r>
              <a:rPr lang="ru-RU" dirty="0" smtClean="0"/>
              <a:t>Тест "Ваш темперамент" </a:t>
            </a:r>
          </a:p>
        </p:txBody>
      </p:sp>
      <p:sp>
        <p:nvSpPr>
          <p:cNvPr id="3" name="Содержимое 2"/>
          <p:cNvSpPr>
            <a:spLocks noGrp="1"/>
          </p:cNvSpPr>
          <p:nvPr>
            <p:ph idx="1"/>
          </p:nvPr>
        </p:nvSpPr>
        <p:spPr>
          <a:xfrm>
            <a:off x="457200" y="1214422"/>
            <a:ext cx="7239000" cy="5241314"/>
          </a:xfrm>
        </p:spPr>
        <p:txBody>
          <a:bodyPr>
            <a:normAutofit fontScale="47500" lnSpcReduction="20000"/>
          </a:bodyPr>
          <a:lstStyle/>
          <a:p>
            <a:endParaRPr lang="ru-RU" dirty="0" smtClean="0"/>
          </a:p>
          <a:p>
            <a:r>
              <a:rPr lang="ru-RU" sz="4400" dirty="0" smtClean="0"/>
              <a:t> Вам предлагается 80 утверждений. Отметьте «галочками» те, которые вы могли бы применить к себе. </a:t>
            </a:r>
          </a:p>
          <a:p>
            <a:r>
              <a:rPr lang="ru-RU" sz="4400" dirty="0" smtClean="0"/>
              <a:t> 1. Неусидчивы, суетливы. </a:t>
            </a:r>
          </a:p>
          <a:p>
            <a:r>
              <a:rPr lang="ru-RU" sz="4400" dirty="0" smtClean="0"/>
              <a:t> 2. Невыдержанны, вспыльчивы. </a:t>
            </a:r>
          </a:p>
          <a:p>
            <a:r>
              <a:rPr lang="ru-RU" sz="4400" dirty="0" smtClean="0"/>
              <a:t> 3. Нетерпеливы. </a:t>
            </a:r>
          </a:p>
          <a:p>
            <a:r>
              <a:rPr lang="ru-RU" sz="4400" dirty="0" smtClean="0"/>
              <a:t> 4. Резки и прямолинейны в отношениях с людьми. </a:t>
            </a:r>
          </a:p>
          <a:p>
            <a:r>
              <a:rPr lang="ru-RU" sz="4400" dirty="0" smtClean="0"/>
              <a:t> 5. Решительны и инициативны. </a:t>
            </a:r>
          </a:p>
          <a:p>
            <a:r>
              <a:rPr lang="ru-RU" sz="4400" dirty="0" smtClean="0"/>
              <a:t> 6. Упрямы. </a:t>
            </a:r>
          </a:p>
          <a:p>
            <a:r>
              <a:rPr lang="ru-RU" sz="4400" dirty="0" smtClean="0"/>
              <a:t> 7. Находчивы в споре. </a:t>
            </a:r>
          </a:p>
          <a:p>
            <a:r>
              <a:rPr lang="ru-RU" sz="4400" dirty="0" smtClean="0"/>
              <a:t> 8. Работаете рывками. </a:t>
            </a:r>
          </a:p>
          <a:p>
            <a:r>
              <a:rPr lang="ru-RU" sz="4400" dirty="0" smtClean="0"/>
              <a:t> 9. Склонны к риску. </a:t>
            </a:r>
          </a:p>
          <a:p>
            <a:r>
              <a:rPr lang="ru-RU" sz="4400" dirty="0" smtClean="0"/>
              <a:t> 10. Не злопамятны и не обидчивы. </a:t>
            </a:r>
          </a:p>
          <a:p>
            <a:r>
              <a:rPr lang="ru-RU" sz="4400" dirty="0" smtClean="0"/>
              <a:t> 11. Обладаете быстрой, страстной, со сбивчивыми интонациями речью.</a:t>
            </a:r>
            <a:endParaRPr lang="ru-RU" sz="4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224" y="500042"/>
            <a:ext cx="7143800" cy="5816977"/>
          </a:xfrm>
          <a:prstGeom prst="rect">
            <a:avLst/>
          </a:prstGeom>
        </p:spPr>
        <p:txBody>
          <a:bodyPr wrap="square">
            <a:spAutoFit/>
          </a:bodyPr>
          <a:lstStyle/>
          <a:p>
            <a:r>
              <a:rPr lang="ru-RU" sz="1200" b="1" dirty="0" smtClean="0"/>
              <a:t>12. Неуравновешенны и склонны к горячности. </a:t>
            </a:r>
          </a:p>
          <a:p>
            <a:endParaRPr lang="ru-RU" sz="1200" b="1" dirty="0" smtClean="0"/>
          </a:p>
          <a:p>
            <a:r>
              <a:rPr lang="ru-RU" sz="1200" b="1" dirty="0" smtClean="0"/>
              <a:t> 13. Агрессивный забияка. </a:t>
            </a:r>
          </a:p>
          <a:p>
            <a:endParaRPr lang="ru-RU" sz="1200" b="1" dirty="0" smtClean="0"/>
          </a:p>
          <a:p>
            <a:r>
              <a:rPr lang="ru-RU" sz="1200" b="1" dirty="0" smtClean="0"/>
              <a:t> 14. Нетерпимы к недостаткам. </a:t>
            </a:r>
          </a:p>
          <a:p>
            <a:endParaRPr lang="ru-RU" sz="1200" b="1" dirty="0" smtClean="0"/>
          </a:p>
          <a:p>
            <a:r>
              <a:rPr lang="ru-RU" sz="1200" b="1" dirty="0" smtClean="0"/>
              <a:t> 15. Обладаете выразительной мимикой. </a:t>
            </a:r>
          </a:p>
          <a:p>
            <a:endParaRPr lang="ru-RU" sz="1200" b="1" dirty="0" smtClean="0"/>
          </a:p>
          <a:p>
            <a:r>
              <a:rPr lang="ru-RU" sz="1200" b="1" dirty="0" smtClean="0"/>
              <a:t> 16. Способны быстро действовать и решать. </a:t>
            </a:r>
          </a:p>
          <a:p>
            <a:endParaRPr lang="ru-RU" sz="1200" b="1" dirty="0" smtClean="0"/>
          </a:p>
          <a:p>
            <a:r>
              <a:rPr lang="ru-RU" sz="1200" b="1" dirty="0" smtClean="0"/>
              <a:t> 17. Стремитесь к новому. </a:t>
            </a:r>
          </a:p>
          <a:p>
            <a:endParaRPr lang="ru-RU" sz="1200" b="1" dirty="0" smtClean="0"/>
          </a:p>
          <a:p>
            <a:r>
              <a:rPr lang="ru-RU" sz="1200" b="1" dirty="0" smtClean="0"/>
              <a:t> 18. Обладаете резкими порывистыми движениями. </a:t>
            </a:r>
          </a:p>
          <a:p>
            <a:endParaRPr lang="ru-RU" sz="1200" b="1" dirty="0" smtClean="0"/>
          </a:p>
          <a:p>
            <a:r>
              <a:rPr lang="ru-RU" sz="1200" b="1" dirty="0" smtClean="0"/>
              <a:t> 19. Настойчивы в достижении поставленной цели. </a:t>
            </a:r>
          </a:p>
          <a:p>
            <a:endParaRPr lang="ru-RU" sz="1200" b="1" dirty="0" smtClean="0"/>
          </a:p>
          <a:p>
            <a:r>
              <a:rPr lang="ru-RU" sz="1200" b="1" dirty="0" smtClean="0"/>
              <a:t> 20. Склонны к резкой смене настроения. </a:t>
            </a:r>
          </a:p>
          <a:p>
            <a:endParaRPr lang="ru-RU" sz="1200" b="1" dirty="0" smtClean="0"/>
          </a:p>
          <a:p>
            <a:r>
              <a:rPr lang="ru-RU" sz="1200" b="1" dirty="0" smtClean="0"/>
              <a:t> 21. Веселы и жизнерадостны. </a:t>
            </a:r>
          </a:p>
          <a:p>
            <a:endParaRPr lang="ru-RU" sz="1200" b="1" dirty="0" smtClean="0"/>
          </a:p>
          <a:p>
            <a:r>
              <a:rPr lang="ru-RU" sz="1200" b="1" dirty="0" smtClean="0"/>
              <a:t> 22. Энергичны и деловиты. </a:t>
            </a:r>
          </a:p>
          <a:p>
            <a:endParaRPr lang="ru-RU" sz="1200" b="1" dirty="0" smtClean="0"/>
          </a:p>
          <a:p>
            <a:r>
              <a:rPr lang="ru-RU" sz="1200" b="1" dirty="0" smtClean="0"/>
              <a:t> 23. Часто не доводите дело до конца. </a:t>
            </a:r>
          </a:p>
          <a:p>
            <a:endParaRPr lang="ru-RU" sz="1200" b="1" dirty="0" smtClean="0"/>
          </a:p>
          <a:p>
            <a:r>
              <a:rPr lang="ru-RU" sz="1200" b="1" dirty="0" smtClean="0"/>
              <a:t> 24. Склонны переоценивать себя. </a:t>
            </a:r>
          </a:p>
          <a:p>
            <a:endParaRPr lang="ru-RU" sz="1200" b="1" dirty="0" smtClean="0"/>
          </a:p>
          <a:p>
            <a:r>
              <a:rPr lang="ru-RU" sz="1200" b="1" dirty="0" smtClean="0"/>
              <a:t> 25. Способны быстро схватывать новое. </a:t>
            </a:r>
          </a:p>
          <a:p>
            <a:endParaRPr lang="ru-RU" sz="1200" b="1" dirty="0" smtClean="0"/>
          </a:p>
          <a:p>
            <a:r>
              <a:rPr lang="ru-RU" sz="1200" b="1" dirty="0" smtClean="0"/>
              <a:t> 26. Легко переживаете неудачи и неприятности. </a:t>
            </a:r>
          </a:p>
          <a:p>
            <a:endParaRPr lang="ru-RU" sz="1200" b="1" dirty="0" smtClean="0"/>
          </a:p>
          <a:p>
            <a:r>
              <a:rPr lang="ru-RU" sz="1200" b="1" dirty="0" smtClean="0"/>
              <a:t> 27. Легко приспосабливаетесь к разным обстоятельствам.</a:t>
            </a:r>
            <a:endParaRPr lang="ru-RU" sz="12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571480"/>
            <a:ext cx="6858048" cy="6447919"/>
          </a:xfrm>
          <a:prstGeom prst="rect">
            <a:avLst/>
          </a:prstGeom>
        </p:spPr>
        <p:txBody>
          <a:bodyPr wrap="square">
            <a:spAutoFit/>
          </a:bodyPr>
          <a:lstStyle/>
          <a:p>
            <a:r>
              <a:rPr lang="ru-RU" sz="1100" b="1" dirty="0" smtClean="0"/>
              <a:t>28. С увлечением беретесь за любое новое дело. </a:t>
            </a:r>
          </a:p>
          <a:p>
            <a:endParaRPr lang="ru-RU" sz="1100" b="1" dirty="0" smtClean="0"/>
          </a:p>
          <a:p>
            <a:r>
              <a:rPr lang="ru-RU" sz="1100" b="1" dirty="0" smtClean="0"/>
              <a:t> 29. Быстро остываете, если дело неинтересное. </a:t>
            </a:r>
          </a:p>
          <a:p>
            <a:endParaRPr lang="ru-RU" sz="1100" b="1" dirty="0" smtClean="0"/>
          </a:p>
          <a:p>
            <a:r>
              <a:rPr lang="ru-RU" sz="1100" b="1" dirty="0" smtClean="0"/>
              <a:t> 30. Быстро переключаетесь с одной работы на другую. </a:t>
            </a:r>
          </a:p>
          <a:p>
            <a:endParaRPr lang="ru-RU" sz="1100" b="1" dirty="0" smtClean="0"/>
          </a:p>
          <a:p>
            <a:r>
              <a:rPr lang="ru-RU" sz="1100" b="1" dirty="0" smtClean="0"/>
              <a:t> 31. Тяготитесь однообразием, будничностью. </a:t>
            </a:r>
          </a:p>
          <a:p>
            <a:endParaRPr lang="ru-RU" sz="1100" b="1" dirty="0" smtClean="0"/>
          </a:p>
          <a:p>
            <a:r>
              <a:rPr lang="ru-RU" sz="1100" b="1" dirty="0" smtClean="0"/>
              <a:t> 32. Общительны. </a:t>
            </a:r>
          </a:p>
          <a:p>
            <a:endParaRPr lang="ru-RU" sz="1100" b="1" dirty="0" smtClean="0"/>
          </a:p>
          <a:p>
            <a:r>
              <a:rPr lang="ru-RU" sz="1100" b="1" dirty="0" smtClean="0"/>
              <a:t> 33. Не чувствуете скованности с новыми людьми. </a:t>
            </a:r>
          </a:p>
          <a:p>
            <a:endParaRPr lang="ru-RU" sz="1100" b="1" dirty="0" smtClean="0"/>
          </a:p>
          <a:p>
            <a:r>
              <a:rPr lang="ru-RU" sz="1100" b="1" dirty="0" smtClean="0"/>
              <a:t> 34. Выносливы и работоспособны. </a:t>
            </a:r>
          </a:p>
          <a:p>
            <a:endParaRPr lang="ru-RU" sz="1100" b="1" dirty="0" smtClean="0"/>
          </a:p>
          <a:p>
            <a:r>
              <a:rPr lang="ru-RU" sz="1100" b="1" dirty="0" smtClean="0"/>
              <a:t> 35. Обладаете громкой живой речью. </a:t>
            </a:r>
          </a:p>
          <a:p>
            <a:endParaRPr lang="ru-RU" sz="1100" b="1" dirty="0" smtClean="0"/>
          </a:p>
          <a:p>
            <a:r>
              <a:rPr lang="ru-RU" sz="1100" b="1" dirty="0" smtClean="0"/>
              <a:t> 36. Сохраняете самообладание в необычной обстановке. </a:t>
            </a:r>
          </a:p>
          <a:p>
            <a:endParaRPr lang="ru-RU" sz="1100" b="1" dirty="0" smtClean="0"/>
          </a:p>
          <a:p>
            <a:r>
              <a:rPr lang="ru-RU" sz="1100" b="1" dirty="0" smtClean="0"/>
              <a:t> 37. Обладаете всегда добрым настроением. </a:t>
            </a:r>
          </a:p>
          <a:p>
            <a:endParaRPr lang="ru-RU" sz="1100" b="1" dirty="0" smtClean="0"/>
          </a:p>
          <a:p>
            <a:r>
              <a:rPr lang="ru-RU" sz="1100" b="1" dirty="0" smtClean="0"/>
              <a:t> 38. Быстро засыпаете и пробуждаетесь. </a:t>
            </a:r>
          </a:p>
          <a:p>
            <a:endParaRPr lang="ru-RU" sz="1100" b="1" dirty="0" smtClean="0"/>
          </a:p>
          <a:p>
            <a:r>
              <a:rPr lang="ru-RU" sz="1100" b="1" dirty="0" smtClean="0"/>
              <a:t> 39. Склонны иногда скользить по поверхности. </a:t>
            </a:r>
          </a:p>
          <a:p>
            <a:endParaRPr lang="ru-RU" sz="1100" b="1" dirty="0" smtClean="0"/>
          </a:p>
          <a:p>
            <a:r>
              <a:rPr lang="ru-RU" sz="1100" b="1" dirty="0" smtClean="0"/>
              <a:t> 40. Иногда проявляете поспешность в решениях. </a:t>
            </a:r>
          </a:p>
          <a:p>
            <a:endParaRPr lang="ru-RU" sz="1100" b="1" dirty="0" smtClean="0"/>
          </a:p>
          <a:p>
            <a:r>
              <a:rPr lang="ru-RU" sz="1100" b="1" dirty="0" smtClean="0"/>
              <a:t> 41. Спокойны и хладнокровны. </a:t>
            </a:r>
          </a:p>
          <a:p>
            <a:endParaRPr lang="ru-RU" sz="1100" b="1" dirty="0" smtClean="0"/>
          </a:p>
          <a:p>
            <a:r>
              <a:rPr lang="ru-RU" sz="1100" b="1" dirty="0" smtClean="0"/>
              <a:t> 42. Последовательны и надежны. </a:t>
            </a:r>
          </a:p>
          <a:p>
            <a:endParaRPr lang="ru-RU" sz="1100" b="1" dirty="0" smtClean="0"/>
          </a:p>
          <a:p>
            <a:r>
              <a:rPr lang="ru-RU" sz="1100" b="1" dirty="0" smtClean="0"/>
              <a:t> 43. Осторожны и рассудительны. </a:t>
            </a:r>
          </a:p>
          <a:p>
            <a:endParaRPr lang="ru-RU" sz="1100" b="1" dirty="0" smtClean="0"/>
          </a:p>
          <a:p>
            <a:r>
              <a:rPr lang="ru-RU" sz="1100" b="1" dirty="0" smtClean="0"/>
              <a:t> 44. Умеете ждать. </a:t>
            </a:r>
          </a:p>
          <a:p>
            <a:endParaRPr lang="ru-RU" sz="1100" b="1" dirty="0" smtClean="0"/>
          </a:p>
          <a:p>
            <a:r>
              <a:rPr lang="ru-RU" sz="1100" b="1" dirty="0" smtClean="0"/>
              <a:t> 45. Молчаливы и не любите попусту болтать. </a:t>
            </a:r>
          </a:p>
          <a:p>
            <a:endParaRPr lang="ru-RU" sz="1400" b="1" dirty="0" smtClean="0"/>
          </a:p>
          <a:p>
            <a:r>
              <a:rPr lang="ru-RU" sz="1200" b="1" dirty="0" smtClean="0"/>
              <a:t> 46. Речь спокойная, равномерная, без эмоций.</a:t>
            </a:r>
            <a:endParaRPr lang="ru-RU" sz="12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224" y="285727"/>
            <a:ext cx="6000776" cy="6093976"/>
          </a:xfrm>
          <a:prstGeom prst="rect">
            <a:avLst/>
          </a:prstGeom>
        </p:spPr>
        <p:txBody>
          <a:bodyPr wrap="square">
            <a:spAutoFit/>
          </a:bodyPr>
          <a:lstStyle/>
          <a:p>
            <a:r>
              <a:rPr lang="ru-RU" sz="1200" b="1" dirty="0" smtClean="0"/>
              <a:t>47. Сдержанны и терпеливы. </a:t>
            </a:r>
          </a:p>
          <a:p>
            <a:endParaRPr lang="ru-RU" sz="1200" b="1" dirty="0" smtClean="0"/>
          </a:p>
          <a:p>
            <a:r>
              <a:rPr lang="ru-RU" sz="1200" b="1" dirty="0" smtClean="0"/>
              <a:t> 48. Дело доводите до конца. </a:t>
            </a:r>
          </a:p>
          <a:p>
            <a:endParaRPr lang="ru-RU" sz="1200" b="1" dirty="0" smtClean="0"/>
          </a:p>
          <a:p>
            <a:r>
              <a:rPr lang="ru-RU" sz="1200" b="1" dirty="0" smtClean="0"/>
              <a:t> 49. Не тратите попусту сил. </a:t>
            </a:r>
          </a:p>
          <a:p>
            <a:r>
              <a:rPr lang="ru-RU" sz="1200" b="1" dirty="0" smtClean="0"/>
              <a:t> 50. Строго придерживаетесь распорядка в работе. </a:t>
            </a:r>
          </a:p>
          <a:p>
            <a:endParaRPr lang="ru-RU" b="1" dirty="0" smtClean="0"/>
          </a:p>
          <a:p>
            <a:r>
              <a:rPr lang="ru-RU" sz="1200" b="1" dirty="0" smtClean="0"/>
              <a:t> 51. Легко сдерживаете порывы. </a:t>
            </a:r>
          </a:p>
          <a:p>
            <a:endParaRPr lang="ru-RU" sz="1200" b="1" dirty="0" smtClean="0"/>
          </a:p>
          <a:p>
            <a:r>
              <a:rPr lang="ru-RU" sz="1200" b="1" dirty="0" smtClean="0"/>
              <a:t> 52. </a:t>
            </a:r>
            <a:r>
              <a:rPr lang="ru-RU" sz="1200" b="1" dirty="0" err="1" smtClean="0"/>
              <a:t>Маловосприимчивы</a:t>
            </a:r>
            <a:r>
              <a:rPr lang="ru-RU" sz="1200" b="1" dirty="0" smtClean="0"/>
              <a:t> к порицанию и одобрению. </a:t>
            </a:r>
          </a:p>
          <a:p>
            <a:endParaRPr lang="ru-RU" sz="1200" b="1" dirty="0" smtClean="0"/>
          </a:p>
          <a:p>
            <a:r>
              <a:rPr lang="ru-RU" sz="1200" b="1" dirty="0" smtClean="0"/>
              <a:t> 53. Не злобны, снисходительны к колкости. </a:t>
            </a:r>
          </a:p>
          <a:p>
            <a:endParaRPr lang="ru-RU" sz="1200" b="1" dirty="0" smtClean="0"/>
          </a:p>
          <a:p>
            <a:r>
              <a:rPr lang="ru-RU" sz="1200" b="1" dirty="0" smtClean="0"/>
              <a:t> 54. Постоянны в отношениях и интересах. </a:t>
            </a:r>
          </a:p>
          <a:p>
            <a:endParaRPr lang="ru-RU" sz="1200" b="1" dirty="0" smtClean="0"/>
          </a:p>
          <a:p>
            <a:r>
              <a:rPr lang="ru-RU" sz="1200" b="1" dirty="0" smtClean="0"/>
              <a:t> 55. Медленно включаетесь в работу. </a:t>
            </a:r>
          </a:p>
          <a:p>
            <a:endParaRPr lang="ru-RU" sz="1200" b="1" dirty="0" smtClean="0"/>
          </a:p>
          <a:p>
            <a:r>
              <a:rPr lang="ru-RU" sz="1200" b="1" dirty="0" smtClean="0"/>
              <a:t> 56. В целом миролюбивы. </a:t>
            </a:r>
          </a:p>
          <a:p>
            <a:endParaRPr lang="ru-RU" sz="1200" b="1" dirty="0" smtClean="0"/>
          </a:p>
          <a:p>
            <a:r>
              <a:rPr lang="ru-RU" sz="1200" b="1" dirty="0" smtClean="0"/>
              <a:t> 57. Ровны в отношениях со всеми. </a:t>
            </a:r>
          </a:p>
          <a:p>
            <a:endParaRPr lang="ru-RU" sz="1200" b="1" dirty="0" smtClean="0"/>
          </a:p>
          <a:p>
            <a:r>
              <a:rPr lang="ru-RU" sz="1200" b="1" dirty="0" smtClean="0"/>
              <a:t> 58. Любите аккуратность и порядок. </a:t>
            </a:r>
          </a:p>
          <a:p>
            <a:endParaRPr lang="ru-RU" sz="1200" b="1" dirty="0" smtClean="0"/>
          </a:p>
          <a:p>
            <a:r>
              <a:rPr lang="ru-RU" sz="1200" b="1" dirty="0" smtClean="0"/>
              <a:t> 59. Обладаете выдержкой. </a:t>
            </a:r>
          </a:p>
          <a:p>
            <a:endParaRPr lang="ru-RU" sz="1200" b="1" dirty="0" smtClean="0"/>
          </a:p>
          <a:p>
            <a:r>
              <a:rPr lang="ru-RU" sz="1200" b="1" dirty="0" smtClean="0"/>
              <a:t> 60. К новой обстановке приспосабливаетесь с трудом. </a:t>
            </a:r>
          </a:p>
          <a:p>
            <a:endParaRPr lang="ru-RU" sz="1200" b="1" dirty="0" smtClean="0"/>
          </a:p>
          <a:p>
            <a:r>
              <a:rPr lang="ru-RU" sz="1200" b="1" dirty="0" smtClean="0"/>
              <a:t> 61. Стеснительны и застенчивы. </a:t>
            </a:r>
          </a:p>
          <a:p>
            <a:endParaRPr lang="ru-RU" sz="1200" b="1" dirty="0" smtClean="0"/>
          </a:p>
          <a:p>
            <a:r>
              <a:rPr lang="ru-RU" sz="1200" b="1" dirty="0" smtClean="0"/>
              <a:t> 62. Теряетесь в новой обстановке. </a:t>
            </a:r>
          </a:p>
          <a:p>
            <a:endParaRPr lang="ru-RU" sz="1200" b="1" dirty="0" smtClean="0"/>
          </a:p>
          <a:p>
            <a:r>
              <a:rPr lang="ru-RU" sz="1200" b="1" dirty="0" smtClean="0"/>
              <a:t> 63. Затрудняетесь контактировать с незнакомыми людьми.</a:t>
            </a:r>
            <a:endParaRPr lang="ru-RU" sz="12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428604"/>
            <a:ext cx="6286528" cy="5816977"/>
          </a:xfrm>
          <a:prstGeom prst="rect">
            <a:avLst/>
          </a:prstGeom>
        </p:spPr>
        <p:txBody>
          <a:bodyPr wrap="square">
            <a:spAutoFit/>
          </a:bodyPr>
          <a:lstStyle/>
          <a:p>
            <a:r>
              <a:rPr lang="ru-RU" sz="1200" b="1" dirty="0" smtClean="0"/>
              <a:t>64. Не верите в свои силы. </a:t>
            </a:r>
          </a:p>
          <a:p>
            <a:endParaRPr lang="ru-RU" sz="1200" b="1" dirty="0" smtClean="0"/>
          </a:p>
          <a:p>
            <a:r>
              <a:rPr lang="ru-RU" sz="1200" b="1" dirty="0" smtClean="0"/>
              <a:t> 65. Легко переносите одиночество. </a:t>
            </a:r>
          </a:p>
          <a:p>
            <a:endParaRPr lang="ru-RU" sz="1200" b="1" dirty="0" smtClean="0"/>
          </a:p>
          <a:p>
            <a:r>
              <a:rPr lang="ru-RU" sz="1200" b="1" dirty="0" smtClean="0"/>
              <a:t> 66. Чувствуете подавленность и растерянность при неудачах. </a:t>
            </a:r>
          </a:p>
          <a:p>
            <a:endParaRPr lang="ru-RU" sz="1200" b="1" dirty="0" smtClean="0"/>
          </a:p>
          <a:p>
            <a:r>
              <a:rPr lang="ru-RU" sz="1200" b="1" dirty="0" smtClean="0"/>
              <a:t> 67. Склонны уходить в себя. </a:t>
            </a:r>
          </a:p>
          <a:p>
            <a:endParaRPr lang="ru-RU" sz="1200" b="1" dirty="0" smtClean="0"/>
          </a:p>
          <a:p>
            <a:r>
              <a:rPr lang="ru-RU" sz="1200" b="1" dirty="0" smtClean="0"/>
              <a:t> 68. Быстро утомляетесь. </a:t>
            </a:r>
          </a:p>
          <a:p>
            <a:endParaRPr lang="ru-RU" sz="1200" b="1" dirty="0" smtClean="0"/>
          </a:p>
          <a:p>
            <a:r>
              <a:rPr lang="ru-RU" sz="1200" b="1" dirty="0" smtClean="0"/>
              <a:t> 69. Речь слабая до шепота. </a:t>
            </a:r>
          </a:p>
          <a:p>
            <a:endParaRPr lang="ru-RU" sz="1200" b="1" dirty="0" smtClean="0"/>
          </a:p>
          <a:p>
            <a:r>
              <a:rPr lang="ru-RU" sz="1200" b="1" dirty="0" smtClean="0"/>
              <a:t> 70. Впечатлительны до слез. </a:t>
            </a:r>
          </a:p>
          <a:p>
            <a:endParaRPr lang="ru-RU" sz="1200" b="1" dirty="0" smtClean="0"/>
          </a:p>
          <a:p>
            <a:r>
              <a:rPr lang="ru-RU" sz="1200" b="1" dirty="0" smtClean="0"/>
              <a:t> 72. Чрезвычайно восприимчивы к одобрению и порицанию. </a:t>
            </a:r>
          </a:p>
          <a:p>
            <a:endParaRPr lang="ru-RU" sz="1200" b="1" dirty="0" smtClean="0"/>
          </a:p>
          <a:p>
            <a:r>
              <a:rPr lang="ru-RU" sz="1200" b="1" dirty="0" smtClean="0"/>
              <a:t> 73. Предъявляете высокие требования к себе и другим. </a:t>
            </a:r>
          </a:p>
          <a:p>
            <a:endParaRPr lang="ru-RU" sz="1200" b="1" dirty="0" smtClean="0"/>
          </a:p>
          <a:p>
            <a:r>
              <a:rPr lang="ru-RU" sz="1200" b="1" dirty="0" smtClean="0"/>
              <a:t> 74. Склонны к подозрительности, мнительны. </a:t>
            </a:r>
          </a:p>
          <a:p>
            <a:endParaRPr lang="ru-RU" sz="1200" b="1" dirty="0" smtClean="0"/>
          </a:p>
          <a:p>
            <a:r>
              <a:rPr lang="ru-RU" sz="1200" b="1" dirty="0" smtClean="0"/>
              <a:t> 75. Болезненно чувствительны и легковерны. </a:t>
            </a:r>
          </a:p>
          <a:p>
            <a:endParaRPr lang="ru-RU" sz="1200" b="1" dirty="0" smtClean="0"/>
          </a:p>
          <a:p>
            <a:r>
              <a:rPr lang="ru-RU" sz="1200" b="1" dirty="0" smtClean="0"/>
              <a:t> 76. Чрезвычайно обидчивы. </a:t>
            </a:r>
          </a:p>
          <a:p>
            <a:endParaRPr lang="ru-RU" sz="1200" b="1" dirty="0" smtClean="0"/>
          </a:p>
          <a:p>
            <a:r>
              <a:rPr lang="ru-RU" sz="1200" b="1" dirty="0" smtClean="0"/>
              <a:t> 77. Скрытны и необщительны. </a:t>
            </a:r>
          </a:p>
          <a:p>
            <a:endParaRPr lang="ru-RU" sz="1200" b="1" dirty="0" smtClean="0"/>
          </a:p>
          <a:p>
            <a:r>
              <a:rPr lang="ru-RU" sz="1200" b="1" dirty="0" smtClean="0"/>
              <a:t> 78. Малоактивны и робки. </a:t>
            </a:r>
          </a:p>
          <a:p>
            <a:endParaRPr lang="ru-RU" sz="1200" b="1" dirty="0" smtClean="0"/>
          </a:p>
          <a:p>
            <a:r>
              <a:rPr lang="ru-RU" sz="1200" b="1" dirty="0" smtClean="0"/>
              <a:t> 79. Безропотно покорны. </a:t>
            </a:r>
          </a:p>
          <a:p>
            <a:endParaRPr lang="ru-RU" sz="1200" b="1" dirty="0" smtClean="0"/>
          </a:p>
          <a:p>
            <a:r>
              <a:rPr lang="ru-RU" sz="1200" b="1" dirty="0" smtClean="0"/>
              <a:t> 80. Стремитесь вызвать сочувствие у окружающих и помощь.</a:t>
            </a:r>
            <a:endParaRPr lang="ru-RU" sz="12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80068"/>
          </a:xfrm>
        </p:spPr>
        <p:txBody>
          <a:bodyPr/>
          <a:lstStyle/>
          <a:p>
            <a:r>
              <a:rPr lang="ru-RU" dirty="0" smtClean="0"/>
              <a:t>Проведём расчёты</a:t>
            </a:r>
            <a:endParaRPr lang="ru-RU" dirty="0"/>
          </a:p>
        </p:txBody>
      </p:sp>
      <p:sp>
        <p:nvSpPr>
          <p:cNvPr id="3" name="Содержимое 2"/>
          <p:cNvSpPr>
            <a:spLocks noGrp="1"/>
          </p:cNvSpPr>
          <p:nvPr>
            <p:ph idx="1"/>
          </p:nvPr>
        </p:nvSpPr>
        <p:spPr>
          <a:xfrm>
            <a:off x="457200" y="1357298"/>
            <a:ext cx="7239000" cy="5098438"/>
          </a:xfrm>
        </p:spPr>
        <p:txBody>
          <a:bodyPr>
            <a:normAutofit fontScale="47500" lnSpcReduction="20000"/>
          </a:bodyPr>
          <a:lstStyle/>
          <a:p>
            <a:r>
              <a:rPr lang="ru-RU" dirty="0" smtClean="0"/>
              <a:t>1. Посчитайте общее количество «галочек», которые вы проставили. Обозначим их буквой А. </a:t>
            </a:r>
          </a:p>
          <a:p>
            <a:endParaRPr lang="ru-RU" dirty="0" smtClean="0"/>
          </a:p>
          <a:p>
            <a:r>
              <a:rPr lang="ru-RU" dirty="0" smtClean="0"/>
              <a:t> 2. Посчитайте по отдельности количество «галочек» в утверждениях с 1 по 20 номер (</a:t>
            </a:r>
            <a:r>
              <a:rPr lang="ru-RU" dirty="0" err="1" smtClean="0"/>
              <a:t>Вх</a:t>
            </a:r>
            <a:r>
              <a:rPr lang="ru-RU" dirty="0" smtClean="0"/>
              <a:t>), с 21 по 40 (</a:t>
            </a:r>
            <a:r>
              <a:rPr lang="ru-RU" dirty="0" err="1" smtClean="0"/>
              <a:t>Be</a:t>
            </a:r>
            <a:r>
              <a:rPr lang="ru-RU" dirty="0" smtClean="0"/>
              <a:t>), с 41 по 60 (</a:t>
            </a:r>
            <a:r>
              <a:rPr lang="ru-RU" dirty="0" err="1" smtClean="0"/>
              <a:t>Вф</a:t>
            </a:r>
            <a:r>
              <a:rPr lang="ru-RU" dirty="0" smtClean="0"/>
              <a:t>) и с 61 по SO (</a:t>
            </a:r>
            <a:r>
              <a:rPr lang="ru-RU" dirty="0" err="1" smtClean="0"/>
              <a:t>Вм</a:t>
            </a:r>
            <a:r>
              <a:rPr lang="ru-RU" dirty="0" smtClean="0"/>
              <a:t>). Индексы возле буквы В указывают на тип темперамента. </a:t>
            </a:r>
          </a:p>
          <a:p>
            <a:endParaRPr lang="ru-RU" dirty="0" smtClean="0"/>
          </a:p>
          <a:p>
            <a:r>
              <a:rPr lang="ru-RU" dirty="0" smtClean="0"/>
              <a:t> 3. Ну а затем по простым формулам рассчитаем процентное соотношение разных типов темперамента. </a:t>
            </a:r>
          </a:p>
          <a:p>
            <a:endParaRPr lang="ru-RU" dirty="0" smtClean="0"/>
          </a:p>
          <a:p>
            <a:r>
              <a:rPr lang="ru-RU" dirty="0" smtClean="0"/>
              <a:t> Тх=Вх:Ах100% </a:t>
            </a:r>
            <a:r>
              <a:rPr lang="ru-RU" dirty="0" err="1" smtClean="0"/>
              <a:t>Тф</a:t>
            </a:r>
            <a:r>
              <a:rPr lang="ru-RU" dirty="0" smtClean="0"/>
              <a:t> = </a:t>
            </a:r>
            <a:r>
              <a:rPr lang="ru-RU" dirty="0" err="1" smtClean="0"/>
              <a:t>Вф</a:t>
            </a:r>
            <a:r>
              <a:rPr lang="ru-RU" dirty="0" smtClean="0"/>
              <a:t> : А </a:t>
            </a:r>
            <a:r>
              <a:rPr lang="ru-RU" dirty="0" err="1" smtClean="0"/>
              <a:t>х</a:t>
            </a:r>
            <a:r>
              <a:rPr lang="ru-RU" dirty="0" smtClean="0"/>
              <a:t> 100% </a:t>
            </a:r>
            <a:r>
              <a:rPr lang="ru-RU" dirty="0" err="1" smtClean="0"/>
              <a:t>Те-Be</a:t>
            </a:r>
            <a:r>
              <a:rPr lang="ru-RU" dirty="0" smtClean="0"/>
              <a:t>: </a:t>
            </a:r>
            <a:r>
              <a:rPr lang="ru-RU" dirty="0" err="1" smtClean="0"/>
              <a:t>Ax</a:t>
            </a:r>
            <a:r>
              <a:rPr lang="ru-RU" dirty="0" smtClean="0"/>
              <a:t> 100% Тм=Вм:Ах100% </a:t>
            </a:r>
          </a:p>
          <a:p>
            <a:endParaRPr lang="ru-RU" dirty="0" smtClean="0"/>
          </a:p>
          <a:p>
            <a:r>
              <a:rPr lang="ru-RU" dirty="0" smtClean="0"/>
              <a:t> Теперь, проведя этот расчет, ознакомьтесь с более развернутой характеристикой каждого из названных типов. </a:t>
            </a:r>
          </a:p>
          <a:p>
            <a:endParaRPr lang="ru-RU" dirty="0" smtClean="0"/>
          </a:p>
          <a:p>
            <a:r>
              <a:rPr lang="ru-RU" dirty="0" smtClean="0"/>
              <a:t> Ознакомившись со «смесью» разных типов, которая присуща вам, не огорчайтесь, если что-то не соответствует вашим ожиданиям. Помните, что ни плохого, ни хорошего темперамента не бывает, бывают только плохие характеры. А за это Природа уже не отвечает. </a:t>
            </a:r>
          </a:p>
          <a:p>
            <a:endParaRPr lang="ru-RU" dirty="0" smtClean="0"/>
          </a:p>
          <a:p>
            <a:r>
              <a:rPr lang="ru-RU" dirty="0" smtClean="0"/>
              <a:t> Бесспорно, что в непосредственной связи с темпераментом не находится одаренность. Многие гениальные люди принадлежали к разным типам высшей нервной деятельности. Например, Джордано Бруно и Пушкин, судя по всему, сангвиники (в сочетании с чертами </a:t>
            </a:r>
            <a:r>
              <a:rPr lang="ru-RU" dirty="0" err="1" smtClean="0"/>
              <a:t>холеристического</a:t>
            </a:r>
            <a:r>
              <a:rPr lang="ru-RU" dirty="0" smtClean="0"/>
              <a:t> темперамента). Известны живость характера нашего великого поэта, его оптимистичность, необычайная широта восприятия, интерес к самым разнообразным сторонам жизни.</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822944"/>
          </a:xfrm>
        </p:spPr>
        <p:txBody>
          <a:bodyPr/>
          <a:lstStyle/>
          <a:p>
            <a:pPr algn="ctr"/>
            <a:r>
              <a:rPr lang="ru-RU" dirty="0" smtClean="0"/>
              <a:t>Заключение</a:t>
            </a:r>
            <a:endParaRPr lang="ru-RU" dirty="0"/>
          </a:p>
        </p:txBody>
      </p:sp>
      <p:sp>
        <p:nvSpPr>
          <p:cNvPr id="3" name="Содержимое 2"/>
          <p:cNvSpPr>
            <a:spLocks noGrp="1"/>
          </p:cNvSpPr>
          <p:nvPr>
            <p:ph idx="1"/>
          </p:nvPr>
        </p:nvSpPr>
        <p:spPr/>
        <p:txBody>
          <a:bodyPr>
            <a:normAutofit fontScale="85000" lnSpcReduction="10000"/>
          </a:bodyPr>
          <a:lstStyle/>
          <a:p>
            <a:pPr algn="just">
              <a:buFont typeface="Wingdings" pitchFamily="2" charset="2"/>
              <a:buNone/>
            </a:pPr>
            <a:r>
              <a:rPr lang="ru-RU" sz="2800" dirty="0" smtClean="0">
                <a:cs typeface="Times New Roman" pitchFamily="18" charset="0"/>
              </a:rPr>
              <a:t>           Особенности темперамента необходимо учитывать при выборе профессии, но не  следует путать темперамент с характером. Доброта и жестокость, трудолюбие и лень, аккуратность и неряшливость – все это черты характера, которые  не заложены от природы, а формируются на протяжении всей жизни. Умным или глупым, честным или лживым, талантливым или бездарным может быть человек с любым темпераментом. Успешность человека зависит не от его темперамента, а от способностей, знаний, навыков и направленности личности.</a:t>
            </a:r>
            <a:r>
              <a:rPr lang="ru-RU" sz="3200" dirty="0" smtClean="0">
                <a:cs typeface="Times New Roman" pitchFamily="18" charset="0"/>
              </a:rPr>
              <a:t> </a:t>
            </a:r>
            <a:endParaRPr lang="ru-RU" sz="3200" dirty="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smtClean="0"/>
              <a:t>Список литературы</a:t>
            </a:r>
          </a:p>
        </p:txBody>
      </p:sp>
      <p:sp>
        <p:nvSpPr>
          <p:cNvPr id="3" name="Содержимое 2"/>
          <p:cNvSpPr>
            <a:spLocks noGrp="1"/>
          </p:cNvSpPr>
          <p:nvPr>
            <p:ph idx="1"/>
          </p:nvPr>
        </p:nvSpPr>
        <p:spPr/>
        <p:txBody>
          <a:bodyPr>
            <a:normAutofit/>
          </a:bodyPr>
          <a:lstStyle/>
          <a:p>
            <a:endParaRPr lang="ru-RU" sz="1800" dirty="0" smtClean="0"/>
          </a:p>
          <a:p>
            <a:r>
              <a:rPr lang="ru-RU" sz="1800" dirty="0" smtClean="0"/>
              <a:t>Е. Архипова Характер. Можно ли его изменить? - "</a:t>
            </a:r>
            <a:r>
              <a:rPr lang="ru-RU" sz="1800" dirty="0" err="1" smtClean="0"/>
              <a:t>Екклесиа</a:t>
            </a:r>
            <a:r>
              <a:rPr lang="ru-RU" sz="1800" dirty="0" smtClean="0"/>
              <a:t>", Киев, 2007</a:t>
            </a:r>
          </a:p>
          <a:p>
            <a:endParaRPr lang="ru-RU" sz="1800" dirty="0" smtClean="0"/>
          </a:p>
          <a:p>
            <a:r>
              <a:rPr lang="ru-RU" sz="1800" dirty="0" smtClean="0"/>
              <a:t>В.С. </a:t>
            </a:r>
            <a:r>
              <a:rPr lang="ru-RU" sz="1800" dirty="0" err="1" smtClean="0"/>
              <a:t>Мерлин</a:t>
            </a:r>
            <a:r>
              <a:rPr lang="ru-RU" sz="1800" dirty="0" smtClean="0"/>
              <a:t> Очерк теории темперамента. - М,1964.</a:t>
            </a:r>
          </a:p>
          <a:p>
            <a:endParaRPr lang="ru-RU" sz="1800" dirty="0" smtClean="0"/>
          </a:p>
          <a:p>
            <a:r>
              <a:rPr lang="ru-RU" sz="1800" dirty="0" smtClean="0"/>
              <a:t>В.В. Белоус Темперамент и деятельность. Учебное пособие.- Пятигорск, 1990.</a:t>
            </a:r>
          </a:p>
          <a:p>
            <a:endParaRPr lang="ru-RU" sz="1800" dirty="0" smtClean="0"/>
          </a:p>
          <a:p>
            <a:r>
              <a:rPr lang="ru-RU" sz="1800" dirty="0" err="1" smtClean="0"/>
              <a:t>М.Г.Ярошевский</a:t>
            </a:r>
            <a:r>
              <a:rPr lang="ru-RU" sz="1800" dirty="0" smtClean="0"/>
              <a:t> "История психологии". - М., 1976г.</a:t>
            </a:r>
          </a:p>
          <a:p>
            <a:endParaRPr lang="ru-RU" sz="1800" dirty="0" smtClean="0"/>
          </a:p>
          <a:p>
            <a:r>
              <a:rPr lang="ru-RU" sz="1800" dirty="0" smtClean="0"/>
              <a:t>Дж. </a:t>
            </a:r>
            <a:r>
              <a:rPr lang="ru-RU" sz="1800" dirty="0" err="1" smtClean="0"/>
              <a:t>Капрара</a:t>
            </a:r>
            <a:r>
              <a:rPr lang="ru-RU" sz="1800" dirty="0" smtClean="0"/>
              <a:t>, Д. </a:t>
            </a:r>
            <a:r>
              <a:rPr lang="ru-RU" sz="1800" dirty="0" err="1" smtClean="0"/>
              <a:t>Сервон</a:t>
            </a:r>
            <a:r>
              <a:rPr lang="ru-RU" sz="1800" dirty="0" smtClean="0"/>
              <a:t> "Психология личности". – Питер, 2003.</a:t>
            </a:r>
          </a:p>
          <a:p>
            <a:r>
              <a:rPr lang="en-US" sz="1800" dirty="0" smtClean="0"/>
              <a:t>http://azps.ru/tests/stest/yourtemperament.html</a:t>
            </a:r>
            <a:endParaRPr lang="ru-RU" sz="1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69</TotalTime>
  <Words>2782</Words>
  <Application>Microsoft Office PowerPoint</Application>
  <PresentationFormat>Экран (4:3)</PresentationFormat>
  <Paragraphs>221</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Изящная</vt:lpstr>
      <vt:lpstr>Презентация PowerPoint</vt:lpstr>
      <vt:lpstr>Введение</vt:lpstr>
      <vt:lpstr>Презентация PowerPoint</vt:lpstr>
      <vt:lpstr>История развития учения о темпераменте</vt:lpstr>
      <vt:lpstr>Презентация PowerPoint</vt:lpstr>
      <vt:lpstr>Холерик </vt:lpstr>
      <vt:lpstr>Профессии для холерика</vt:lpstr>
      <vt:lpstr>Меланхолик</vt:lpstr>
      <vt:lpstr>Профессии для меланхолика</vt:lpstr>
      <vt:lpstr>Сангвиник</vt:lpstr>
      <vt:lpstr>Профессии для сангвиника</vt:lpstr>
      <vt:lpstr>Флегматик</vt:lpstr>
      <vt:lpstr>Профессии для флегматика</vt:lpstr>
      <vt:lpstr>Тест "Ваш темперамент" </vt:lpstr>
      <vt:lpstr>Презентация PowerPoint</vt:lpstr>
      <vt:lpstr>Презентация PowerPoint</vt:lpstr>
      <vt:lpstr>Презентация PowerPoint</vt:lpstr>
      <vt:lpstr>Презентация PowerPoint</vt:lpstr>
      <vt:lpstr>Проведём расчёты</vt:lpstr>
      <vt:lpstr>Заключение</vt:lpstr>
      <vt:lpstr>Список литературы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Влад Алиев</dc:creator>
  <cp:lastModifiedBy>Компьютер</cp:lastModifiedBy>
  <cp:revision>12</cp:revision>
  <dcterms:created xsi:type="dcterms:W3CDTF">2013-03-29T15:14:55Z</dcterms:created>
  <dcterms:modified xsi:type="dcterms:W3CDTF">2018-10-22T08:45:16Z</dcterms:modified>
</cp:coreProperties>
</file>